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rimson Pro" pitchFamily="2" charset="0"/>
      <p:regular r:id="rId12"/>
    </p:embeddedFont>
    <p:embeddedFont>
      <p:font typeface="Crimson Pro Bold" pitchFamily="2" charset="0"/>
      <p:bold r:id="rId13"/>
    </p:embeddedFont>
    <p:embeddedFont>
      <p:font typeface="Open Sans" panose="020B0606030504020204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60" y="1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840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1866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06003"/>
            <a:ext cx="74293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2" charset="0"/>
                <a:ea typeface="Crimson Pro Bold" pitchFamily="34" charset="-122"/>
                <a:cs typeface="Segoe UI" panose="020B0502040204020203" pitchFamily="34" charset="0"/>
              </a:rPr>
              <a:t>Fractional Knapsack Visualizer</a:t>
            </a:r>
            <a:endParaRPr lang="en-US" sz="4400" b="1" dirty="0">
              <a:latin typeface="Crimson Pro Bold" pitchFamily="2" charset="0"/>
              <a:cs typeface="Segoe UI" panose="020B0502040204020203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105507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2800" b="1" dirty="0">
                <a:solidFill>
                  <a:srgbClr val="443728"/>
                </a:solidFill>
                <a:latin typeface="Crimson Pro Bold" pitchFamily="2" charset="0"/>
                <a:ea typeface="Crimson Pro Bold" pitchFamily="34" charset="-122"/>
                <a:cs typeface="Segoe UI" panose="020B0502040204020203" pitchFamily="34" charset="0"/>
              </a:rPr>
              <a:t>Bridging Algorithm Design and Interactive Learning</a:t>
            </a:r>
            <a:endParaRPr lang="en-US" sz="2800" b="1" dirty="0">
              <a:latin typeface="Crimson Pro Bold" pitchFamily="2" charset="0"/>
              <a:cs typeface="Segoe UI" panose="020B0502040204020203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4356464"/>
            <a:ext cx="7556421" cy="1821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/>
            <a:r>
              <a:rPr lang="en-US" sz="1600" b="1" dirty="0">
                <a:solidFill>
                  <a:srgbClr val="443728"/>
                </a:solidFill>
                <a:latin typeface="Crimson Pro Bold" pitchFamily="2" charset="0"/>
                <a:ea typeface="Open Sans" pitchFamily="34" charset="-122"/>
                <a:cs typeface="Segoe UI" panose="020B0502040204020203" pitchFamily="34" charset="0"/>
              </a:rPr>
              <a:t>Presented by: </a:t>
            </a:r>
          </a:p>
          <a:p>
            <a:pPr algn="l"/>
            <a:endParaRPr lang="en-US" sz="1600" b="1" dirty="0">
              <a:solidFill>
                <a:srgbClr val="443728"/>
              </a:solidFill>
              <a:latin typeface="Crimson Pro Bold" pitchFamily="2" charset="0"/>
              <a:ea typeface="Open Sans" pitchFamily="34" charset="-122"/>
              <a:cs typeface="Segoe UI" panose="020B0502040204020203" pitchFamily="34" charset="0"/>
            </a:endParaRPr>
          </a:p>
          <a:p>
            <a:pPr algn="l"/>
            <a:r>
              <a:rPr lang="en-US" sz="1600" dirty="0">
                <a:solidFill>
                  <a:srgbClr val="443728"/>
                </a:solidFill>
                <a:latin typeface="Crimson Pro" pitchFamily="2" charset="0"/>
                <a:ea typeface="Open Sans" pitchFamily="34" charset="-122"/>
                <a:cs typeface="Segoe UI" panose="020B0502040204020203" pitchFamily="34" charset="0"/>
              </a:rPr>
              <a:t>Parth</a:t>
            </a:r>
          </a:p>
          <a:p>
            <a:pPr algn="l"/>
            <a:r>
              <a:rPr lang="en-US" sz="1600" dirty="0">
                <a:solidFill>
                  <a:srgbClr val="443728"/>
                </a:solidFill>
                <a:latin typeface="Crimson Pro" pitchFamily="2" charset="0"/>
                <a:ea typeface="Open Sans" pitchFamily="34" charset="-122"/>
                <a:cs typeface="Segoe UI" panose="020B0502040204020203" pitchFamily="34" charset="0"/>
              </a:rPr>
              <a:t>Raj</a:t>
            </a:r>
          </a:p>
          <a:p>
            <a:pPr algn="l"/>
            <a:r>
              <a:rPr lang="en-US" sz="1600" dirty="0">
                <a:solidFill>
                  <a:srgbClr val="443728"/>
                </a:solidFill>
                <a:latin typeface="Crimson Pro" pitchFamily="2" charset="0"/>
                <a:ea typeface="Open Sans" pitchFamily="34" charset="-122"/>
                <a:cs typeface="Segoe UI" panose="020B0502040204020203" pitchFamily="34" charset="0"/>
              </a:rPr>
              <a:t>Dhruv</a:t>
            </a:r>
          </a:p>
          <a:p>
            <a:pPr algn="l"/>
            <a:r>
              <a:rPr lang="en-US" sz="1600" dirty="0">
                <a:solidFill>
                  <a:srgbClr val="443728"/>
                </a:solidFill>
                <a:latin typeface="Crimson Pro" pitchFamily="2" charset="0"/>
                <a:ea typeface="Open Sans" pitchFamily="34" charset="-122"/>
                <a:cs typeface="Segoe UI" panose="020B0502040204020203" pitchFamily="34" charset="0"/>
              </a:rPr>
              <a:t>Akhtar</a:t>
            </a:r>
          </a:p>
          <a:p>
            <a:pPr algn="l"/>
            <a:r>
              <a:rPr lang="en-US" sz="1600" dirty="0">
                <a:solidFill>
                  <a:srgbClr val="443728"/>
                </a:solidFill>
                <a:latin typeface="Crimson Pro" pitchFamily="2" charset="0"/>
                <a:ea typeface="Open Sans" pitchFamily="34" charset="-122"/>
                <a:cs typeface="Segoe UI" panose="020B0502040204020203" pitchFamily="34" charset="0"/>
              </a:rPr>
              <a:t>Meet</a:t>
            </a:r>
          </a:p>
        </p:txBody>
      </p:sp>
      <p:sp>
        <p:nvSpPr>
          <p:cNvPr id="6" name="Text 3"/>
          <p:cNvSpPr/>
          <p:nvPr/>
        </p:nvSpPr>
        <p:spPr>
          <a:xfrm>
            <a:off x="6280190" y="647450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b="1" dirty="0">
                <a:solidFill>
                  <a:srgbClr val="443728"/>
                </a:solidFill>
                <a:latin typeface="Crimson Pro Bold" pitchFamily="2" charset="0"/>
                <a:ea typeface="Open Sans" pitchFamily="34" charset="-122"/>
                <a:cs typeface="Segoe UI" panose="020B0502040204020203" pitchFamily="34" charset="0"/>
              </a:rPr>
              <a:t>Objective: A web-based tool to visualize the Greedy approach to the Fractional Knapsack Problem.</a:t>
            </a:r>
            <a:endParaRPr lang="en-US" b="1" dirty="0">
              <a:latin typeface="Crimson Pro Bold" pitchFamily="2" charset="0"/>
              <a:cs typeface="Segoe UI" panose="020B0502040204020203" pitchFamily="34" charset="0"/>
            </a:endParaRPr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55CAFCE3-BCCF-F7E2-90AE-4E66ACFE6EBA}"/>
              </a:ext>
            </a:extLst>
          </p:cNvPr>
          <p:cNvSpPr/>
          <p:nvPr/>
        </p:nvSpPr>
        <p:spPr>
          <a:xfrm>
            <a:off x="9881121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2977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Problem Definition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687479"/>
            <a:ext cx="50686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What is the Fractional Knapsack Problem?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81970"/>
            <a:ext cx="13042821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Given a set of items, each with a </a:t>
            </a: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weight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(w) and a </a:t>
            </a: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value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(v).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have a knapsack with a maximum capacity (W).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Goal: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Maximize the total value in the knapsack.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"Fractional" Twist: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Unlike the 0/1 Knapsack (Dynamic Programming), we can take parts of an item.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133951" y="5343971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If an item is a 10kg bag of gold dust, we can take 3.5kg of it.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5088820"/>
            <a:ext cx="30480" cy="873204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93D0B793-82AE-9D87-D43C-B5F646560D9D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5115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Greedy Strategy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4458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Why it works: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optimal solution is found by making the locally optimal choice at each step.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0763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Calculate Ratios: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every item, calculate the value-to-weight ratio: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26311"/>
            <a:ext cx="13042821" cy="695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726311"/>
            <a:ext cx="13042821" cy="69520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93790" y="6708577"/>
            <a:ext cx="13042821" cy="725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Sort: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Arrange items in descending order based on this ratio.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Fill: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Take as much of the highest-ratio item as possible. If the sack isn't full, move to the next best item.</a:t>
            </a:r>
            <a:endParaRPr lang="en-US" sz="1750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3CEB65A-7E95-53D1-3FA2-2545C2EAFBC8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141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Technical Architecture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479119"/>
            <a:ext cx="125939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835E54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 Modular Approach:</a:t>
            </a: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 We divided the project into three distinct layers to ensure clean, maintainable code: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173611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18123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462" y="332493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Component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637717" y="3324939"/>
            <a:ext cx="73552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Responsibility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454170" y="332493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File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83155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462" y="397525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Algorithm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3637717" y="3975259"/>
            <a:ext cx="73552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Core logic, sorting, and step-by-step calculation.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1454170" y="397525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algorithm.js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448187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462" y="4625578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Visualizer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3637717" y="4625578"/>
            <a:ext cx="73552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DOM manipulation and CSS animations for the "Sack."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1454170" y="4625578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sack.js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513218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8462" y="5275897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UI Controller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3637717" y="5275897"/>
            <a:ext cx="73552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Event listeners, user inputs, and simulation speed.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11454170" y="5275897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ui.js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93790" y="60452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2" name="Freeform 8">
            <a:extLst>
              <a:ext uri="{FF2B5EF4-FFF2-40B4-BE49-F238E27FC236}">
                <a16:creationId xmlns:a16="http://schemas.microsoft.com/office/drawing/2014/main" id="{E54D572C-2879-8250-D819-309352F7F952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0877"/>
            <a:ext cx="482655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Core Logic (algorithm.js)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908578"/>
            <a:ext cx="28697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How the math happens: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03069"/>
            <a:ext cx="13042821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Cloning &amp; Enrichment: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We map the input data to include the ratio property.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Sorting Engine: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Items are sorted descending by ratio.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State Tracking: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algorithm doesn't just return the result; it records a </a:t>
            </a: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Step History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133951" y="5202145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Why?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This allows the UI to "replay" the algorithm's decisions one by one rather than just showing a final number.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4946994"/>
            <a:ext cx="30480" cy="873204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C15E0E56-6303-AACD-8E0F-5C63F25673CC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935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96389"/>
            <a:ext cx="5744647" cy="538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Visualizing the "Sack" (sack.js)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793790" y="4116943"/>
            <a:ext cx="3402687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Making the abstract concrete: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793790" y="4760595"/>
            <a:ext cx="13042821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Filling:</a:t>
            </a: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height of each item in the visual "Sack" is proportional to the total capacity: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93790" y="5355788"/>
            <a:ext cx="13042821" cy="660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endParaRPr lang="en-US" sz="19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55788"/>
            <a:ext cx="13042821" cy="66044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93790" y="6275308"/>
            <a:ext cx="13042821" cy="1008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Animation Pipeline:</a:t>
            </a: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* Items are cloned from the "Pool."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They "fly" toward the sack using CSS transitions.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Colors change based on whether an item was taken </a:t>
            </a:r>
            <a:r>
              <a:rPr lang="en-US" sz="16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Fully</a:t>
            </a: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(Green) or </a:t>
            </a:r>
            <a:r>
              <a:rPr lang="en-US" sz="16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Partially</a:t>
            </a: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(Yellow).</a:t>
            </a:r>
            <a:endParaRPr lang="en-US" sz="1650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7F7C2DD-E101-3DF6-DB59-775510945ACC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49542"/>
            <a:ext cx="65285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User Experience &amp; Controls (ui.js)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707243"/>
            <a:ext cx="42862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835E54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Putting the user in the driver's seat: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401735"/>
            <a:ext cx="7556421" cy="2540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Item Generation: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Users can choose how many items to test.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Logging: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 execution log explains </a:t>
            </a:r>
            <a:r>
              <a:rPr lang="en-US" sz="1750" i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why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algorithm is making specific choices (e.g., "Fits completely" vs "Fits only 40%").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Speed Control: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 slider allows users to speed up the simulation (up to 4x) or slow it down to study the steps (0.25x).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Randomization: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 "Random" button helps test edge cases quickly.</a:t>
            </a:r>
            <a:endParaRPr lang="en-US" sz="1750" dirty="0"/>
          </a:p>
        </p:txBody>
      </p:sp>
      <p:sp>
        <p:nvSpPr>
          <p:cNvPr id="6" name="Freeform 8">
            <a:extLst>
              <a:ext uri="{FF2B5EF4-FFF2-40B4-BE49-F238E27FC236}">
                <a16:creationId xmlns:a16="http://schemas.microsoft.com/office/drawing/2014/main" id="{AC6AA86D-66FC-0C9F-7538-192CCC94D331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7552"/>
            <a:ext cx="509099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Features &amp; Innovation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338155"/>
            <a:ext cx="13042821" cy="217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Simulation: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It’s not just a calculator; it’s an educational tool.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Feedback: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visualizer handles "Not Taken" states by fading out items that didn't fit.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Precision Stats: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Real-time updates for:</a:t>
            </a:r>
            <a:endParaRPr lang="en-US" sz="1750" dirty="0"/>
          </a:p>
          <a:p>
            <a:pPr marL="685800" lvl="1" indent="-342900" algn="l">
              <a:lnSpc>
                <a:spcPts val="2850"/>
              </a:lnSpc>
              <a:buSzPct val="100000"/>
              <a:buChar char="◦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Total Value</a:t>
            </a:r>
            <a:endParaRPr lang="en-US" sz="1750" dirty="0"/>
          </a:p>
          <a:p>
            <a:pPr marL="685800" lvl="1" indent="-342900" algn="l">
              <a:lnSpc>
                <a:spcPts val="2850"/>
              </a:lnSpc>
              <a:buSzPct val="100000"/>
              <a:buChar char="◦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Weight / Max Capacity</a:t>
            </a:r>
            <a:endParaRPr lang="en-US" sz="1750" dirty="0"/>
          </a:p>
          <a:p>
            <a:pPr marL="685800" lvl="1" indent="-342900" algn="l">
              <a:lnSpc>
                <a:spcPts val="2850"/>
              </a:lnSpc>
              <a:buSzPct val="100000"/>
              <a:buChar char="◦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Percentage Fill of the Knapsack</a:t>
            </a:r>
            <a:endParaRPr lang="en-US" sz="1750" dirty="0"/>
          </a:p>
        </p:txBody>
      </p:sp>
      <p:sp>
        <p:nvSpPr>
          <p:cNvPr id="4" name="Freeform 8">
            <a:extLst>
              <a:ext uri="{FF2B5EF4-FFF2-40B4-BE49-F238E27FC236}">
                <a16:creationId xmlns:a16="http://schemas.microsoft.com/office/drawing/2014/main" id="{64705AA8-4A45-24C4-3DBB-40EF8DC56BB5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405902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Thank You!</a:t>
            </a:r>
            <a:endParaRPr lang="en-US" sz="8900" dirty="0"/>
          </a:p>
        </p:txBody>
      </p:sp>
      <p:sp>
        <p:nvSpPr>
          <p:cNvPr id="3" name="Freeform 8">
            <a:extLst>
              <a:ext uri="{FF2B5EF4-FFF2-40B4-BE49-F238E27FC236}">
                <a16:creationId xmlns:a16="http://schemas.microsoft.com/office/drawing/2014/main" id="{09295160-F9B8-F63D-E4C0-95CF9CFAC425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587</Words>
  <Application>Microsoft Office PowerPoint</Application>
  <PresentationFormat>Custom</PresentationFormat>
  <Paragraphs>71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Crimson Pro</vt:lpstr>
      <vt:lpstr>Open Sans</vt:lpstr>
      <vt:lpstr>Crimson Pro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Parth Dhamejani</dc:creator>
  <cp:lastModifiedBy>Parth Dhamejani</cp:lastModifiedBy>
  <cp:revision>3</cp:revision>
  <dcterms:created xsi:type="dcterms:W3CDTF">2026-02-09T10:11:57Z</dcterms:created>
  <dcterms:modified xsi:type="dcterms:W3CDTF">2026-02-09T11:22:29Z</dcterms:modified>
</cp:coreProperties>
</file>